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Montserrat"/>
      <p:regular r:id="rId12"/>
    </p:embeddedFon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Source Sans 3"/>
      <p:regular r:id="rId16"/>
    </p:embeddedFont>
    <p:embeddedFont>
      <p:font typeface="Source Sans 3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A1A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EE4B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limatequiz.org" TargetMode="External"/><Relationship Id="rId4" Type="http://schemas.openxmlformats.org/officeDocument/2006/relationships/hyperlink" Target="https://climate.nasa.gov" TargetMode="External"/><Relationship Id="rId1" Type="http://schemas.openxmlformats.org/officeDocument/2006/relationships/image" Target="../media/image-5-1.png"/><Relationship Id="rId3" Type="http://schemas.openxmlformats.org/officeDocument/2006/relationships/image" Target="../media/image-5-2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48897" y="3393996"/>
            <a:ext cx="1133260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Climate Change:</a:t>
            </a:r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A Student’s Overview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63798" y="446543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Prepared by [SAIYED AQUIB] | 2025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0462" y="660440"/>
            <a:ext cx="7224593" cy="682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Climate Change?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40462" y="1918930"/>
            <a:ext cx="6858595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Climate change refers to significant and long-term shifts in Earth's average weather patterns. These changes can be natural, but increasingly, they are driven by human activities.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40462" y="3215521"/>
            <a:ext cx="6858595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Long-term change in Earth's average weather patterns.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0462" y="3659624"/>
            <a:ext cx="685859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Caused by both natural processes and, significantly, human factors.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40462" y="4463891"/>
            <a:ext cx="6858595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8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Greenhouse gases, released by human activities, trap heat and warm the planet.</a:t>
            </a:r>
            <a:endParaRPr lang="en-US" sz="1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2465" y="1972985"/>
            <a:ext cx="5504974" cy="55049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804" y="566261"/>
            <a:ext cx="9313902" cy="584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Greenhouse Gases &amp; Their Impact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20804" y="1645325"/>
            <a:ext cx="6343174" cy="926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primary drivers of climate change are greenhouse gases (GHGs), which absorb and emit radiant energy within the thermal infrared range, causing the greenhouse effect.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0804" y="2803803"/>
            <a:ext cx="6343174" cy="4153614"/>
          </a:xfrm>
          <a:prstGeom prst="roundRect">
            <a:avLst>
              <a:gd name="adj" fmla="val 7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8424" y="2811423"/>
            <a:ext cx="6327934" cy="14980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4403" y="2942511"/>
            <a:ext cx="148280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836545" y="2942511"/>
            <a:ext cx="2428161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Main Sources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684044" y="2942511"/>
            <a:ext cx="1166455" cy="123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Heat Trapping Potential (CO₂=1)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8424" y="4309467"/>
            <a:ext cx="6327934" cy="8801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34403" y="4440555"/>
            <a:ext cx="1482804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Carbon Dioxide (CO₂)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836545" y="4440555"/>
            <a:ext cx="2428161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Fossil fuels, deforestation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84044" y="4440555"/>
            <a:ext cx="116645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8424" y="5189577"/>
            <a:ext cx="6327934" cy="8801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34403" y="5320665"/>
            <a:ext cx="148280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Methane (CH₄)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836545" y="5320665"/>
            <a:ext cx="2428161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Agriculture, landfills, fossil fuel production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684044" y="5320665"/>
            <a:ext cx="116645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28-36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8424" y="6069687"/>
            <a:ext cx="6327934" cy="8801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34403" y="6200775"/>
            <a:ext cx="1482804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Nitrous Oxide (N₂O)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836545" y="6200775"/>
            <a:ext cx="2428161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Fertilizers, industrial processes, burning fuels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684044" y="6200775"/>
            <a:ext cx="116645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265-298</a:t>
            </a:r>
            <a:endParaRPr lang="en-US" sz="16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042" y="1691640"/>
            <a:ext cx="6343174" cy="3552111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20804" y="7420570"/>
            <a:ext cx="1318879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Learn more about greenhouse gases and the greenhouse effect on NASA's climate site.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1231" y="786289"/>
            <a:ext cx="4909780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Effects of Climate Change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6041231" y="1712119"/>
            <a:ext cx="8034338" cy="1135618"/>
          </a:xfrm>
          <a:prstGeom prst="roundRect">
            <a:avLst>
              <a:gd name="adj" fmla="val 9662"/>
            </a:avLst>
          </a:prstGeom>
          <a:solidFill>
            <a:srgbClr val="FAA1A1"/>
          </a:solidFill>
          <a:ln/>
        </p:spPr>
      </p:sp>
      <p:sp>
        <p:nvSpPr>
          <p:cNvPr id="5" name="Shape 2"/>
          <p:cNvSpPr/>
          <p:nvPr/>
        </p:nvSpPr>
        <p:spPr>
          <a:xfrm>
            <a:off x="6041231" y="1689259"/>
            <a:ext cx="8034338" cy="91440"/>
          </a:xfrm>
          <a:prstGeom prst="roundRect">
            <a:avLst>
              <a:gd name="adj" fmla="val 26006"/>
            </a:avLst>
          </a:prstGeom>
          <a:solidFill>
            <a:srgbClr val="2D2E34"/>
          </a:solidFill>
          <a:ln/>
        </p:spPr>
      </p:sp>
      <p:sp>
        <p:nvSpPr>
          <p:cNvPr id="6" name="Shape 3"/>
          <p:cNvSpPr/>
          <p:nvPr/>
        </p:nvSpPr>
        <p:spPr>
          <a:xfrm>
            <a:off x="9820632" y="1474351"/>
            <a:ext cx="475536" cy="475536"/>
          </a:xfrm>
          <a:prstGeom prst="roundRect">
            <a:avLst>
              <a:gd name="adj" fmla="val 192288"/>
            </a:avLst>
          </a:prstGeom>
          <a:solidFill>
            <a:srgbClr val="2D2E3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269" y="1593175"/>
            <a:ext cx="190143" cy="2377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22563" y="2108359"/>
            <a:ext cx="2598539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Rising Global Temperatures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222563" y="2428518"/>
            <a:ext cx="767167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planet's average surface temperature has risen by approximately 1.2°C since the late 19th century.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041231" y="3243977"/>
            <a:ext cx="8034338" cy="1135618"/>
          </a:xfrm>
          <a:prstGeom prst="roundRect">
            <a:avLst>
              <a:gd name="adj" fmla="val 9662"/>
            </a:avLst>
          </a:prstGeom>
          <a:solidFill>
            <a:srgbClr val="FAA1A1"/>
          </a:solidFill>
          <a:ln/>
        </p:spPr>
      </p:sp>
      <p:sp>
        <p:nvSpPr>
          <p:cNvPr id="11" name="Shape 7"/>
          <p:cNvSpPr/>
          <p:nvPr/>
        </p:nvSpPr>
        <p:spPr>
          <a:xfrm>
            <a:off x="6041231" y="3221117"/>
            <a:ext cx="8034338" cy="91440"/>
          </a:xfrm>
          <a:prstGeom prst="roundRect">
            <a:avLst>
              <a:gd name="adj" fmla="val 26006"/>
            </a:avLst>
          </a:prstGeom>
          <a:solidFill>
            <a:srgbClr val="2D2E34"/>
          </a:solidFill>
          <a:ln/>
        </p:spPr>
      </p:sp>
      <p:sp>
        <p:nvSpPr>
          <p:cNvPr id="12" name="Shape 8"/>
          <p:cNvSpPr/>
          <p:nvPr/>
        </p:nvSpPr>
        <p:spPr>
          <a:xfrm>
            <a:off x="9820632" y="3006209"/>
            <a:ext cx="475536" cy="475536"/>
          </a:xfrm>
          <a:prstGeom prst="roundRect">
            <a:avLst>
              <a:gd name="adj" fmla="val 192288"/>
            </a:avLst>
          </a:prstGeom>
          <a:solidFill>
            <a:srgbClr val="2D2E3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269" y="3125033"/>
            <a:ext cx="190143" cy="2377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22563" y="3640217"/>
            <a:ext cx="3085624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Melting Glaciers &amp; Sea Level Rise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6222563" y="3960376"/>
            <a:ext cx="767167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Ice sheets and glaciers are rapidly shrinking, contributing to significant sea level rise and coastal erosion.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6041231" y="4775835"/>
            <a:ext cx="8034338" cy="1135618"/>
          </a:xfrm>
          <a:prstGeom prst="roundRect">
            <a:avLst>
              <a:gd name="adj" fmla="val 9662"/>
            </a:avLst>
          </a:prstGeom>
          <a:solidFill>
            <a:srgbClr val="FAA1A1"/>
          </a:solidFill>
          <a:ln/>
        </p:spPr>
      </p:sp>
      <p:sp>
        <p:nvSpPr>
          <p:cNvPr id="17" name="Shape 12"/>
          <p:cNvSpPr/>
          <p:nvPr/>
        </p:nvSpPr>
        <p:spPr>
          <a:xfrm>
            <a:off x="6041231" y="4752975"/>
            <a:ext cx="8034338" cy="91440"/>
          </a:xfrm>
          <a:prstGeom prst="roundRect">
            <a:avLst>
              <a:gd name="adj" fmla="val 26006"/>
            </a:avLst>
          </a:prstGeom>
          <a:solidFill>
            <a:srgbClr val="2D2E34"/>
          </a:solidFill>
          <a:ln/>
        </p:spPr>
      </p:sp>
      <p:sp>
        <p:nvSpPr>
          <p:cNvPr id="18" name="Shape 13"/>
          <p:cNvSpPr/>
          <p:nvPr/>
        </p:nvSpPr>
        <p:spPr>
          <a:xfrm>
            <a:off x="9820632" y="4538067"/>
            <a:ext cx="475536" cy="475536"/>
          </a:xfrm>
          <a:prstGeom prst="roundRect">
            <a:avLst>
              <a:gd name="adj" fmla="val 192288"/>
            </a:avLst>
          </a:prstGeom>
          <a:solidFill>
            <a:srgbClr val="2D2E34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269" y="4656892"/>
            <a:ext cx="190143" cy="23776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222563" y="5172075"/>
            <a:ext cx="2352437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Extreme Weather Events</a:t>
            </a:r>
            <a:endParaRPr lang="en-US" sz="1400" dirty="0"/>
          </a:p>
        </p:txBody>
      </p:sp>
      <p:sp>
        <p:nvSpPr>
          <p:cNvPr id="21" name="Text 15"/>
          <p:cNvSpPr/>
          <p:nvPr/>
        </p:nvSpPr>
        <p:spPr>
          <a:xfrm>
            <a:off x="6222563" y="5492234"/>
            <a:ext cx="767167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are experiencing more frequent and intense heatwaves, droughts, floods, and wildfires globally.</a:t>
            </a: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6041231" y="6307693"/>
            <a:ext cx="8034338" cy="1135618"/>
          </a:xfrm>
          <a:prstGeom prst="roundRect">
            <a:avLst>
              <a:gd name="adj" fmla="val 9662"/>
            </a:avLst>
          </a:prstGeom>
          <a:solidFill>
            <a:srgbClr val="FAA1A1"/>
          </a:solidFill>
          <a:ln/>
        </p:spPr>
      </p:sp>
      <p:sp>
        <p:nvSpPr>
          <p:cNvPr id="23" name="Shape 17"/>
          <p:cNvSpPr/>
          <p:nvPr/>
        </p:nvSpPr>
        <p:spPr>
          <a:xfrm>
            <a:off x="6041231" y="6284833"/>
            <a:ext cx="8034338" cy="91440"/>
          </a:xfrm>
          <a:prstGeom prst="roundRect">
            <a:avLst>
              <a:gd name="adj" fmla="val 26006"/>
            </a:avLst>
          </a:prstGeom>
          <a:solidFill>
            <a:srgbClr val="2D2E34"/>
          </a:solidFill>
          <a:ln/>
        </p:spPr>
      </p:sp>
      <p:sp>
        <p:nvSpPr>
          <p:cNvPr id="24" name="Shape 18"/>
          <p:cNvSpPr/>
          <p:nvPr/>
        </p:nvSpPr>
        <p:spPr>
          <a:xfrm>
            <a:off x="9820632" y="6069925"/>
            <a:ext cx="475536" cy="475536"/>
          </a:xfrm>
          <a:prstGeom prst="roundRect">
            <a:avLst>
              <a:gd name="adj" fmla="val 192288"/>
            </a:avLst>
          </a:prstGeom>
          <a:solidFill>
            <a:srgbClr val="2D2E34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269" y="6188750"/>
            <a:ext cx="190143" cy="23776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222563" y="6703933"/>
            <a:ext cx="304728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Impact on Wildlife &amp; Agriculture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6222563" y="7024092"/>
            <a:ext cx="7671673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Ecosystems are disrupted, leading to species extinction, altered crop yields, and food security challenges.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4535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Can We Do?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040261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Addressing climate change requires a multi-faceted approach, from global policy changes to individual actions.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688080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 Fossil Fuel Use: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Advocate for and switch to renewable energy sources like solar and wind power.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144566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Plant Trees &amp; Protect Forests: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Reforestation and preventing deforestation are crucial for carbon sequestration.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601051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 Climate Policies &amp; Education: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Engage with elected officials and promote climate literacy in your community.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057537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 Actions:</a:t>
            </a:r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Conserve energy, reduce waste, embrace sustainable transportation, and rethink consumption habits.</a:t>
            </a:r>
            <a:endParaRPr lang="en-US" sz="1900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5705356"/>
            <a:ext cx="3280648" cy="678775"/>
          </a:xfrm>
          <a:prstGeom prst="rect">
            <a:avLst/>
          </a:prstGeom>
        </p:spPr>
      </p:pic>
      <p:pic>
        <p:nvPicPr>
          <p:cNvPr id="9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795" y="5705356"/>
            <a:ext cx="3485674" cy="678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2025-08-24T17:12:35Z</dcterms:created>
  <dcterms:modified xsi:type="dcterms:W3CDTF">2025-08-24T17:12:35Z</dcterms:modified>
</cp:coreProperties>
</file>